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7" r:id="rId3"/>
    <p:sldId id="266" r:id="rId4"/>
    <p:sldId id="257" r:id="rId5"/>
    <p:sldId id="263" r:id="rId6"/>
    <p:sldId id="260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A7567-EE83-4D5E-A8A6-7DF21C533188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B1333-0D7A-457A-A6F8-E52871F1B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1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1AF4F4-1C05-4A75-B3AD-9AB23FCE6C03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790FDA0-8FDC-4E31-B000-ECBF085EF9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Washington State </a:t>
            </a:r>
            <a:br>
              <a:rPr lang="en-US" dirty="0" smtClean="0"/>
            </a:br>
            <a:r>
              <a:rPr lang="en-US" dirty="0" smtClean="0"/>
              <a:t>Elementary Secondary Education Act</a:t>
            </a:r>
            <a:br>
              <a:rPr lang="en-US" dirty="0" smtClean="0"/>
            </a:br>
            <a:r>
              <a:rPr lang="en-US" dirty="0" smtClean="0"/>
              <a:t>Waiver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3178"/>
            <a:ext cx="7696200" cy="632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06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29640"/>
          </a:xfrm>
        </p:spPr>
        <p:txBody>
          <a:bodyPr/>
          <a:lstStyle/>
          <a:p>
            <a:pPr algn="ctr"/>
            <a:r>
              <a:rPr lang="en-US" sz="3600" dirty="0" smtClean="0"/>
              <a:t>Implications of the Waiver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83163"/>
          </a:xfrm>
        </p:spPr>
        <p:txBody>
          <a:bodyPr/>
          <a:lstStyle/>
          <a:p>
            <a:r>
              <a:rPr lang="en-US" sz="3200" dirty="0" smtClean="0"/>
              <a:t>Adoption of the Common Core State Standards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Implementation of new teacher and principal evaluations</a:t>
            </a:r>
          </a:p>
          <a:p>
            <a:endParaRPr lang="en-US" sz="3200" dirty="0" smtClean="0"/>
          </a:p>
          <a:p>
            <a:r>
              <a:rPr lang="en-US" sz="3200" dirty="0" smtClean="0"/>
              <a:t>New measures of accountability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Measure of Accountability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/>
              <a:t>Adequate Yearly Progress</a:t>
            </a:r>
            <a:endParaRPr lang="en-US" sz="1800" b="1" dirty="0"/>
          </a:p>
        </p:txBody>
      </p:sp>
      <p:pic>
        <p:nvPicPr>
          <p:cNvPr id="9" name="Content Placeholder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9060"/>
            <a:ext cx="460336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117975" cy="63976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Annual Measurable Objectives</a:t>
            </a:r>
            <a:endParaRPr lang="en-US" sz="1800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4343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Multiply 12"/>
          <p:cNvSpPr/>
          <p:nvPr/>
        </p:nvSpPr>
        <p:spPr>
          <a:xfrm>
            <a:off x="228600" y="1371600"/>
            <a:ext cx="4495800" cy="3886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0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Same…But Different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487362"/>
          </a:xfrm>
        </p:spPr>
        <p:txBody>
          <a:bodyPr/>
          <a:lstStyle/>
          <a:p>
            <a:r>
              <a:rPr lang="en-US" dirty="0" smtClean="0"/>
              <a:t>The Uniform Bar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3733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Monitored student achievement for ALL students.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Monitored student achievement of particular subgroups.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Measured each groups approximation of the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uniform bar.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Identified schools as being at different “Steps” for improvement based on number times they have not met the uniform bar.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Affects schools accepting Title One services and funds.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0" y="762000"/>
            <a:ext cx="4041775" cy="563562"/>
          </a:xfrm>
        </p:spPr>
        <p:txBody>
          <a:bodyPr/>
          <a:lstStyle/>
          <a:p>
            <a:r>
              <a:rPr lang="en-US" dirty="0" smtClean="0"/>
              <a:t>The Annual 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381000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</a:rPr>
              <a:t>Monitors student achievement for ALL students.</a:t>
            </a:r>
          </a:p>
          <a:p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</a:rPr>
              <a:t>Monitors student achievement of particular subgroups.</a:t>
            </a:r>
          </a:p>
          <a:p>
            <a:r>
              <a:rPr lang="en-US" sz="3000" dirty="0" smtClean="0">
                <a:solidFill>
                  <a:schemeClr val="accent4">
                    <a:lumMod val="75000"/>
                  </a:schemeClr>
                </a:solidFill>
              </a:rPr>
              <a:t>Measures </a:t>
            </a:r>
            <a:r>
              <a:rPr lang="en-US" sz="3000" u="sng" dirty="0" smtClean="0">
                <a:solidFill>
                  <a:schemeClr val="accent4">
                    <a:lumMod val="75000"/>
                  </a:schemeClr>
                </a:solidFill>
              </a:rPr>
              <a:t>each groups </a:t>
            </a:r>
            <a:r>
              <a:rPr lang="en-US" sz="3000" dirty="0" smtClean="0">
                <a:solidFill>
                  <a:schemeClr val="accent4">
                    <a:lumMod val="75000"/>
                  </a:schemeClr>
                </a:solidFill>
              </a:rPr>
              <a:t>progress toward their distinct </a:t>
            </a:r>
            <a:r>
              <a:rPr lang="en-US" sz="3000" u="sng" dirty="0" smtClean="0">
                <a:solidFill>
                  <a:schemeClr val="accent4">
                    <a:lumMod val="75000"/>
                  </a:schemeClr>
                </a:solidFill>
              </a:rPr>
              <a:t>annual objective.</a:t>
            </a:r>
          </a:p>
          <a:p>
            <a:r>
              <a:rPr lang="en-US" sz="3000" dirty="0" smtClean="0">
                <a:solidFill>
                  <a:schemeClr val="accent4">
                    <a:lumMod val="75000"/>
                  </a:schemeClr>
                </a:solidFill>
              </a:rPr>
              <a:t>Categorizes school’s subgroup performance and labels school’s that fall into the bottom 15% of performance.</a:t>
            </a:r>
          </a:p>
          <a:p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</a:rPr>
              <a:t>Affects schools accepting Title One services and funds.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1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04800" y="838199"/>
            <a:ext cx="2366630" cy="5562602"/>
            <a:chOff x="304800" y="838199"/>
            <a:chExt cx="2366630" cy="5562602"/>
          </a:xfrm>
        </p:grpSpPr>
        <p:sp>
          <p:nvSpPr>
            <p:cNvPr id="15" name="Up Arrow 14"/>
            <p:cNvSpPr/>
            <p:nvPr/>
          </p:nvSpPr>
          <p:spPr>
            <a:xfrm>
              <a:off x="1104900" y="838199"/>
              <a:ext cx="685800" cy="5562600"/>
            </a:xfrm>
            <a:prstGeom prst="up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Up Arrow 3"/>
            <p:cNvSpPr/>
            <p:nvPr/>
          </p:nvSpPr>
          <p:spPr>
            <a:xfrm>
              <a:off x="1104900" y="5069663"/>
              <a:ext cx="685800" cy="1331138"/>
            </a:xfrm>
            <a:prstGeom prst="up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4800" y="1584067"/>
              <a:ext cx="2187649" cy="230832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>
                  <a:solidFill>
                    <a:schemeClr val="accent4">
                      <a:lumMod val="75000"/>
                    </a:schemeClr>
                  </a:solidFill>
                </a:rPr>
                <a:t>Priority Schools</a:t>
              </a:r>
            </a:p>
            <a:p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 </a:t>
              </a:r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are among the lowest 5% of Title I schools in the state based on overall  student performance on  state assessments.</a:t>
              </a:r>
              <a:endParaRPr lang="en-US" b="1" dirty="0" smtClean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757030" y="5599367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Bottom 5% 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53193" y="850603"/>
            <a:ext cx="2209800" cy="5537791"/>
            <a:chOff x="2953193" y="850603"/>
            <a:chExt cx="2209800" cy="5537791"/>
          </a:xfrm>
        </p:grpSpPr>
        <p:sp>
          <p:nvSpPr>
            <p:cNvPr id="19" name="Up Arrow 18"/>
            <p:cNvSpPr/>
            <p:nvPr/>
          </p:nvSpPr>
          <p:spPr>
            <a:xfrm>
              <a:off x="3581400" y="850603"/>
              <a:ext cx="685800" cy="5537791"/>
            </a:xfrm>
            <a:prstGeom prst="up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53193" y="1577876"/>
              <a:ext cx="2209800" cy="2308324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>
                  <a:solidFill>
                    <a:schemeClr val="accent4">
                      <a:lumMod val="75000"/>
                    </a:schemeClr>
                  </a:solidFill>
                </a:rPr>
                <a:t>Focus Schools</a:t>
              </a:r>
            </a:p>
            <a:p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 are </a:t>
              </a:r>
              <a:r>
                <a:rPr lang="en-US" b="1" dirty="0" smtClean="0">
                  <a:solidFill>
                    <a:schemeClr val="accent4">
                      <a:lumMod val="75000"/>
                    </a:schemeClr>
                  </a:solidFill>
                </a:rPr>
                <a:t>among the lowest 10% of Title I schools in the state based on subgroup performance on state assessments. </a:t>
              </a:r>
              <a:endParaRPr lang="en-US" b="1" dirty="0" smtClean="0">
                <a:solidFill>
                  <a:schemeClr val="accent4">
                    <a:lumMod val="75000"/>
                  </a:schemeClr>
                </a:solidFill>
              </a:endParaRPr>
            </a:p>
            <a:p>
              <a:endParaRPr lang="en-US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48593" y="572965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Bottom 10% </a:t>
              </a:r>
              <a:endParaRPr lang="en-US" dirty="0"/>
            </a:p>
          </p:txBody>
        </p:sp>
        <p:sp>
          <p:nvSpPr>
            <p:cNvPr id="24" name="Up Arrow 23"/>
            <p:cNvSpPr/>
            <p:nvPr/>
          </p:nvSpPr>
          <p:spPr>
            <a:xfrm>
              <a:off x="3581400" y="4038600"/>
              <a:ext cx="667193" cy="2337390"/>
            </a:xfrm>
            <a:prstGeom prst="up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Identification of School’s</a:t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3077" name="Group 3076"/>
          <p:cNvGrpSpPr/>
          <p:nvPr/>
        </p:nvGrpSpPr>
        <p:grpSpPr>
          <a:xfrm>
            <a:off x="5545132" y="839972"/>
            <a:ext cx="3554346" cy="5761248"/>
            <a:chOff x="5545132" y="839972"/>
            <a:chExt cx="3554346" cy="5761248"/>
          </a:xfrm>
        </p:grpSpPr>
        <p:grpSp>
          <p:nvGrpSpPr>
            <p:cNvPr id="31" name="Group 30"/>
            <p:cNvGrpSpPr/>
            <p:nvPr/>
          </p:nvGrpSpPr>
          <p:grpSpPr>
            <a:xfrm>
              <a:off x="5545132" y="839972"/>
              <a:ext cx="3554346" cy="5761248"/>
              <a:chOff x="5545132" y="839972"/>
              <a:chExt cx="3554346" cy="5761248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5670546" y="839972"/>
                <a:ext cx="3428932" cy="5761248"/>
                <a:chOff x="5670546" y="839972"/>
                <a:chExt cx="3428932" cy="5761248"/>
              </a:xfrm>
            </p:grpSpPr>
            <p:sp>
              <p:nvSpPr>
                <p:cNvPr id="18" name="Up Arrow 17"/>
                <p:cNvSpPr/>
                <p:nvPr/>
              </p:nvSpPr>
              <p:spPr>
                <a:xfrm>
                  <a:off x="5670546" y="839972"/>
                  <a:ext cx="685800" cy="5560828"/>
                </a:xfrm>
                <a:prstGeom prst="up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7097227" y="850604"/>
                  <a:ext cx="914400" cy="5750616"/>
                  <a:chOff x="7306340" y="1015409"/>
                  <a:chExt cx="914400" cy="5537791"/>
                </a:xfrm>
              </p:grpSpPr>
              <p:sp>
                <p:nvSpPr>
                  <p:cNvPr id="20" name="Up Arrow 19"/>
                  <p:cNvSpPr/>
                  <p:nvPr/>
                </p:nvSpPr>
                <p:spPr>
                  <a:xfrm>
                    <a:off x="7420640" y="1015409"/>
                    <a:ext cx="685800" cy="5537791"/>
                  </a:xfrm>
                  <a:prstGeom prst="upArrow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7306340" y="2678162"/>
                    <a:ext cx="914400" cy="3875038"/>
                    <a:chOff x="7162800" y="2484197"/>
                    <a:chExt cx="666408" cy="3803383"/>
                  </a:xfrm>
                </p:grpSpPr>
                <p:pic>
                  <p:nvPicPr>
                    <p:cNvPr id="3075" name="Picture 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162800" y="2484197"/>
                      <a:ext cx="666408" cy="38033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12" name="Rectangle 11"/>
                    <p:cNvSpPr/>
                    <p:nvPr/>
                  </p:nvSpPr>
                  <p:spPr>
                    <a:xfrm>
                      <a:off x="7343604" y="4038600"/>
                      <a:ext cx="304800" cy="2248979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6312959" y="5075530"/>
                  <a:ext cx="1202493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Next 5%  from the Priority rank</a:t>
                  </a:r>
                  <a:endParaRPr lang="en-US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897328" y="3158721"/>
                  <a:ext cx="1202150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Next 10% from the Focus rank 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670546" y="1676400"/>
                  <a:ext cx="2341081" cy="923330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u="sng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Emerging Schools</a:t>
                  </a:r>
                  <a:r>
                    <a:rPr lang="en-US" b="1" dirty="0" smtClean="0">
                      <a:solidFill>
                        <a:schemeClr val="accent4">
                          <a:lumMod val="75000"/>
                        </a:schemeClr>
                      </a:solidFill>
                    </a:rPr>
                    <a:t>: Other low performing Title I schools.</a:t>
                  </a:r>
                  <a:endParaRPr lang="en-US" b="1" dirty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5545132" y="3838482"/>
                <a:ext cx="936627" cy="2632272"/>
                <a:chOff x="5627877" y="3962400"/>
                <a:chExt cx="669925" cy="2420461"/>
              </a:xfrm>
            </p:grpSpPr>
            <p:pic>
              <p:nvPicPr>
                <p:cNvPr id="3074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27877" y="3962400"/>
                  <a:ext cx="669925" cy="2325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5810439" y="5094511"/>
                  <a:ext cx="304800" cy="128835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076" name="TextBox 3075"/>
            <p:cNvSpPr txBox="1"/>
            <p:nvPr/>
          </p:nvSpPr>
          <p:spPr>
            <a:xfrm>
              <a:off x="6841086" y="3158721"/>
              <a:ext cx="6012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WIS</a:t>
              </a:r>
              <a:endParaRPr lang="en-US" sz="2000" dirty="0"/>
            </a:p>
          </p:txBody>
        </p:sp>
      </p:grpSp>
      <p:sp>
        <p:nvSpPr>
          <p:cNvPr id="3073" name="Pentagon 3072"/>
          <p:cNvSpPr/>
          <p:nvPr/>
        </p:nvSpPr>
        <p:spPr>
          <a:xfrm>
            <a:off x="6841086" y="3158721"/>
            <a:ext cx="713341" cy="460777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6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38200"/>
            <a:ext cx="6553199" cy="551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520940" cy="838200"/>
          </a:xfrm>
        </p:spPr>
        <p:txBody>
          <a:bodyPr/>
          <a:lstStyle/>
          <a:p>
            <a:r>
              <a:rPr lang="en-US" dirty="0" smtClean="0"/>
              <a:t>GOOD NEWS!!!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Annual Measurable 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Be Announced…..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186</TotalTime>
  <Words>242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Washington State  Elementary Secondary Education Act Waiver</vt:lpstr>
      <vt:lpstr>PowerPoint Presentation</vt:lpstr>
      <vt:lpstr>Implications of the Waiver</vt:lpstr>
      <vt:lpstr>A New Measure of Accountability</vt:lpstr>
      <vt:lpstr>The Same…But Different</vt:lpstr>
      <vt:lpstr>Identification of School’s </vt:lpstr>
      <vt:lpstr>GOOD NEWS!!!</vt:lpstr>
      <vt:lpstr>Annual Measurable Objectives</vt:lpstr>
    </vt:vector>
  </TitlesOfParts>
  <Company>Woodland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Measurable Objectives</dc:title>
  <dc:creator>rileya</dc:creator>
  <cp:lastModifiedBy>rileya</cp:lastModifiedBy>
  <cp:revision>27</cp:revision>
  <dcterms:created xsi:type="dcterms:W3CDTF">2012-09-10T17:34:41Z</dcterms:created>
  <dcterms:modified xsi:type="dcterms:W3CDTF">2012-09-10T22:19:50Z</dcterms:modified>
</cp:coreProperties>
</file>